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6" r:id="rId1"/>
  </p:sldMasterIdLst>
  <p:notesMasterIdLst>
    <p:notesMasterId r:id="rId21"/>
  </p:notesMasterIdLst>
  <p:handoutMasterIdLst>
    <p:handoutMasterId r:id="rId22"/>
  </p:handoutMasterIdLst>
  <p:sldIdLst>
    <p:sldId id="268" r:id="rId2"/>
    <p:sldId id="259" r:id="rId3"/>
    <p:sldId id="279" r:id="rId4"/>
    <p:sldId id="260" r:id="rId5"/>
    <p:sldId id="280" r:id="rId6"/>
    <p:sldId id="261" r:id="rId7"/>
    <p:sldId id="281" r:id="rId8"/>
    <p:sldId id="269" r:id="rId9"/>
    <p:sldId id="262" r:id="rId10"/>
    <p:sldId id="282" r:id="rId11"/>
    <p:sldId id="263" r:id="rId12"/>
    <p:sldId id="265" r:id="rId13"/>
    <p:sldId id="270" r:id="rId14"/>
    <p:sldId id="271" r:id="rId15"/>
    <p:sldId id="264" r:id="rId16"/>
    <p:sldId id="283" r:id="rId17"/>
    <p:sldId id="275" r:id="rId18"/>
    <p:sldId id="284" r:id="rId19"/>
    <p:sldId id="266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FF"/>
    <a:srgbClr val="FF6600"/>
    <a:srgbClr val="FFCCFF"/>
    <a:srgbClr val="66FF66"/>
    <a:srgbClr val="FF9966"/>
    <a:srgbClr val="FF0000"/>
    <a:srgbClr val="FF99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82" d="100"/>
          <a:sy n="82" d="100"/>
        </p:scale>
        <p:origin x="32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0" d="100"/>
          <a:sy n="30" d="100"/>
        </p:scale>
        <p:origin x="-1116" y="-78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0ED61FD-766C-4EA7-A13F-252866BC047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 altLang="en-NL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DABB183-5A5F-4ACA-93AA-271FFF38DC5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endParaRPr lang="en-US" altLang="en-NL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75C55D68-A5CA-4C2B-BC86-A791CC4CAAC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 altLang="en-NL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AD7CF2E0-DE07-45C5-A265-53771876893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fld id="{60C65B19-DF9B-4285-BF58-2067603B813F}" type="slidenum">
              <a:rPr lang="en-US" altLang="en-NL"/>
              <a:pPr/>
              <a:t>‹#›</a:t>
            </a:fld>
            <a:endParaRPr lang="en-US" alt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FC544C4-C93B-45D4-B018-AA5B0821177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 altLang="en-NL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1576C19-DFD7-4BB6-9600-0FE4D1F6705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endParaRPr lang="en-US" altLang="en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42F626C-B14D-4B24-80CA-5F808E4E9E03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78EAE8DE-2631-4898-B83C-6C3F39347E0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NL"/>
              <a:t>Click to edit Master text styles</a:t>
            </a:r>
          </a:p>
          <a:p>
            <a:pPr lvl="0"/>
            <a:r>
              <a:rPr lang="en-US" altLang="en-NL"/>
              <a:t>Second level</a:t>
            </a:r>
          </a:p>
          <a:p>
            <a:pPr lvl="0"/>
            <a:r>
              <a:rPr lang="en-US" altLang="en-NL"/>
              <a:t>Third level</a:t>
            </a:r>
          </a:p>
          <a:p>
            <a:pPr lvl="0"/>
            <a:r>
              <a:rPr lang="en-US" altLang="en-NL"/>
              <a:t>Fourth level</a:t>
            </a:r>
          </a:p>
          <a:p>
            <a:pPr lvl="0"/>
            <a:r>
              <a:rPr lang="en-US" altLang="en-NL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56CAC4AA-18A1-4912-A351-D04D1D6ACC3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 altLang="en-NL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462890B7-FC99-4E78-A18C-3DC72F16DE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fld id="{E4CF235A-A8F5-4204-AFDE-636E79D16CCA}" type="slidenum">
              <a:rPr lang="en-US" altLang="en-NL"/>
              <a:pPr/>
              <a:t>‹#›</a:t>
            </a:fld>
            <a:endParaRPr lang="en-US" alt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>
            <a:extLst>
              <a:ext uri="{FF2B5EF4-FFF2-40B4-BE49-F238E27FC236}">
                <a16:creationId xmlns:a16="http://schemas.microsoft.com/office/drawing/2014/main" id="{F0AF5F32-A2B3-42CF-8BD0-55B6D048D26E}"/>
              </a:ext>
            </a:extLst>
          </p:cNvPr>
          <p:cNvGrpSpPr>
            <a:grpSpLocks/>
          </p:cNvGrpSpPr>
          <p:nvPr/>
        </p:nvGrpSpPr>
        <p:grpSpPr bwMode="auto">
          <a:xfrm>
            <a:off x="377825" y="1676400"/>
            <a:ext cx="8389938" cy="4421188"/>
            <a:chOff x="238" y="1056"/>
            <a:chExt cx="5285" cy="2785"/>
          </a:xfrm>
        </p:grpSpPr>
        <p:grpSp>
          <p:nvGrpSpPr>
            <p:cNvPr id="41987" name="Group 3">
              <a:extLst>
                <a:ext uri="{FF2B5EF4-FFF2-40B4-BE49-F238E27FC236}">
                  <a16:creationId xmlns:a16="http://schemas.microsoft.com/office/drawing/2014/main" id="{5E3255C8-51E4-483D-83AA-DF84179520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8" y="1056"/>
              <a:ext cx="5285" cy="1393"/>
              <a:chOff x="238" y="1056"/>
              <a:chExt cx="5285" cy="1393"/>
            </a:xfrm>
          </p:grpSpPr>
          <p:sp>
            <p:nvSpPr>
              <p:cNvPr id="41988" name="Rectangle 4">
                <a:extLst>
                  <a:ext uri="{FF2B5EF4-FFF2-40B4-BE49-F238E27FC236}">
                    <a16:creationId xmlns:a16="http://schemas.microsoft.com/office/drawing/2014/main" id="{360846E1-AB81-4C24-BC87-0A32C25BE6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" y="1057"/>
                <a:ext cx="5272" cy="1391"/>
              </a:xfrm>
              <a:prstGeom prst="rect">
                <a:avLst/>
              </a:prstGeom>
              <a:solidFill>
                <a:srgbClr val="EAEAEA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L"/>
              </a:p>
            </p:txBody>
          </p:sp>
          <p:sp>
            <p:nvSpPr>
              <p:cNvPr id="41989" name="Freeform 5">
                <a:extLst>
                  <a:ext uri="{FF2B5EF4-FFF2-40B4-BE49-F238E27FC236}">
                    <a16:creationId xmlns:a16="http://schemas.microsoft.com/office/drawing/2014/main" id="{83B70190-4BA1-4A13-BA1E-2E9A79B055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" y="1056"/>
                <a:ext cx="5273" cy="1393"/>
              </a:xfrm>
              <a:custGeom>
                <a:avLst/>
                <a:gdLst>
                  <a:gd name="T0" fmla="*/ 5272 w 5273"/>
                  <a:gd name="T1" fmla="*/ 0 h 1393"/>
                  <a:gd name="T2" fmla="*/ 0 w 5273"/>
                  <a:gd name="T3" fmla="*/ 0 h 1393"/>
                  <a:gd name="T4" fmla="*/ 0 w 5273"/>
                  <a:gd name="T5" fmla="*/ 1392 h 1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73" h="1393">
                    <a:moveTo>
                      <a:pt x="5272" y="0"/>
                    </a:moveTo>
                    <a:lnTo>
                      <a:pt x="0" y="0"/>
                    </a:lnTo>
                    <a:lnTo>
                      <a:pt x="0" y="1392"/>
                    </a:lnTo>
                  </a:path>
                </a:pathLst>
              </a:custGeom>
              <a:noFill/>
              <a:ln w="12700" cap="rnd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L"/>
              </a:p>
            </p:txBody>
          </p:sp>
          <p:sp>
            <p:nvSpPr>
              <p:cNvPr id="41990" name="Freeform 6">
                <a:extLst>
                  <a:ext uri="{FF2B5EF4-FFF2-40B4-BE49-F238E27FC236}">
                    <a16:creationId xmlns:a16="http://schemas.microsoft.com/office/drawing/2014/main" id="{617F8954-3519-4CE4-B53F-B790157148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" y="1056"/>
                <a:ext cx="5273" cy="1393"/>
              </a:xfrm>
              <a:custGeom>
                <a:avLst/>
                <a:gdLst>
                  <a:gd name="T0" fmla="*/ 5272 w 5273"/>
                  <a:gd name="T1" fmla="*/ 0 h 1393"/>
                  <a:gd name="T2" fmla="*/ 5272 w 5273"/>
                  <a:gd name="T3" fmla="*/ 1392 h 1393"/>
                  <a:gd name="T4" fmla="*/ 0 w 5273"/>
                  <a:gd name="T5" fmla="*/ 1392 h 1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73" h="1393">
                    <a:moveTo>
                      <a:pt x="5272" y="0"/>
                    </a:moveTo>
                    <a:lnTo>
                      <a:pt x="5272" y="1392"/>
                    </a:lnTo>
                    <a:lnTo>
                      <a:pt x="0" y="1392"/>
                    </a:lnTo>
                  </a:path>
                </a:pathLst>
              </a:custGeom>
              <a:noFill/>
              <a:ln w="12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L"/>
              </a:p>
            </p:txBody>
          </p:sp>
        </p:grpSp>
        <p:grpSp>
          <p:nvGrpSpPr>
            <p:cNvPr id="41991" name="Group 7">
              <a:extLst>
                <a:ext uri="{FF2B5EF4-FFF2-40B4-BE49-F238E27FC236}">
                  <a16:creationId xmlns:a16="http://schemas.microsoft.com/office/drawing/2014/main" id="{35857767-E102-4B1A-86DC-3FFFB6C44E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3744"/>
              <a:ext cx="5281" cy="97"/>
              <a:chOff x="240" y="3744"/>
              <a:chExt cx="5281" cy="97"/>
            </a:xfrm>
          </p:grpSpPr>
          <p:sp>
            <p:nvSpPr>
              <p:cNvPr id="41992" name="Rectangle 8">
                <a:extLst>
                  <a:ext uri="{FF2B5EF4-FFF2-40B4-BE49-F238E27FC236}">
                    <a16:creationId xmlns:a16="http://schemas.microsoft.com/office/drawing/2014/main" id="{5F6878E9-F2E8-4C16-B714-4361F5C943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" y="3744"/>
                <a:ext cx="5280" cy="96"/>
              </a:xfrm>
              <a:prstGeom prst="rect">
                <a:avLst/>
              </a:prstGeom>
              <a:solidFill>
                <a:srgbClr val="EAEAEA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L"/>
              </a:p>
            </p:txBody>
          </p:sp>
          <p:sp>
            <p:nvSpPr>
              <p:cNvPr id="41993" name="Freeform 9">
                <a:extLst>
                  <a:ext uri="{FF2B5EF4-FFF2-40B4-BE49-F238E27FC236}">
                    <a16:creationId xmlns:a16="http://schemas.microsoft.com/office/drawing/2014/main" id="{FA16647C-EB00-4D78-9B54-08D5F7F36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" y="3744"/>
                <a:ext cx="5281" cy="97"/>
              </a:xfrm>
              <a:custGeom>
                <a:avLst/>
                <a:gdLst>
                  <a:gd name="T0" fmla="*/ 5280 w 5281"/>
                  <a:gd name="T1" fmla="*/ 0 h 97"/>
                  <a:gd name="T2" fmla="*/ 0 w 5281"/>
                  <a:gd name="T3" fmla="*/ 0 h 97"/>
                  <a:gd name="T4" fmla="*/ 0 w 5281"/>
                  <a:gd name="T5" fmla="*/ 9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81" h="97">
                    <a:moveTo>
                      <a:pt x="5280" y="0"/>
                    </a:moveTo>
                    <a:lnTo>
                      <a:pt x="0" y="0"/>
                    </a:lnTo>
                    <a:lnTo>
                      <a:pt x="0" y="96"/>
                    </a:lnTo>
                  </a:path>
                </a:pathLst>
              </a:custGeom>
              <a:noFill/>
              <a:ln w="12700" cap="rnd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L"/>
              </a:p>
            </p:txBody>
          </p:sp>
          <p:sp>
            <p:nvSpPr>
              <p:cNvPr id="41994" name="Freeform 10">
                <a:extLst>
                  <a:ext uri="{FF2B5EF4-FFF2-40B4-BE49-F238E27FC236}">
                    <a16:creationId xmlns:a16="http://schemas.microsoft.com/office/drawing/2014/main" id="{7DA197BB-261C-47E4-815F-340CB67675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" y="3744"/>
                <a:ext cx="5281" cy="97"/>
              </a:xfrm>
              <a:custGeom>
                <a:avLst/>
                <a:gdLst>
                  <a:gd name="T0" fmla="*/ 5280 w 5281"/>
                  <a:gd name="T1" fmla="*/ 0 h 97"/>
                  <a:gd name="T2" fmla="*/ 5280 w 5281"/>
                  <a:gd name="T3" fmla="*/ 96 h 97"/>
                  <a:gd name="T4" fmla="*/ 0 w 5281"/>
                  <a:gd name="T5" fmla="*/ 9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81" h="97">
                    <a:moveTo>
                      <a:pt x="5280" y="0"/>
                    </a:moveTo>
                    <a:lnTo>
                      <a:pt x="5280" y="96"/>
                    </a:lnTo>
                    <a:lnTo>
                      <a:pt x="0" y="96"/>
                    </a:lnTo>
                  </a:path>
                </a:pathLst>
              </a:custGeom>
              <a:noFill/>
              <a:ln w="12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L"/>
              </a:p>
            </p:txBody>
          </p:sp>
        </p:grpSp>
        <p:grpSp>
          <p:nvGrpSpPr>
            <p:cNvPr id="41995" name="Group 11">
              <a:extLst>
                <a:ext uri="{FF2B5EF4-FFF2-40B4-BE49-F238E27FC236}">
                  <a16:creationId xmlns:a16="http://schemas.microsoft.com/office/drawing/2014/main" id="{FFF9304A-75A5-4882-A215-D24757ECAF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" y="1200"/>
              <a:ext cx="97" cy="1104"/>
              <a:chOff x="338" y="1200"/>
              <a:chExt cx="97" cy="1104"/>
            </a:xfrm>
          </p:grpSpPr>
          <p:sp useBgFill="1">
            <p:nvSpPr>
              <p:cNvPr id="41996" name="Rectangle 12">
                <a:extLst>
                  <a:ext uri="{FF2B5EF4-FFF2-40B4-BE49-F238E27FC236}">
                    <a16:creationId xmlns:a16="http://schemas.microsoft.com/office/drawing/2014/main" id="{3D60703F-21C2-4E21-B1BB-7241EB53F5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" y="1201"/>
                <a:ext cx="96" cy="1103"/>
              </a:xfrm>
              <a:prstGeom prst="rect">
                <a:avLst/>
              </a:prstGeom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L"/>
              </a:p>
            </p:txBody>
          </p:sp>
          <p:sp>
            <p:nvSpPr>
              <p:cNvPr id="41997" name="Freeform 13">
                <a:extLst>
                  <a:ext uri="{FF2B5EF4-FFF2-40B4-BE49-F238E27FC236}">
                    <a16:creationId xmlns:a16="http://schemas.microsoft.com/office/drawing/2014/main" id="{A1305E8A-A9DF-4A88-9B73-A8826C707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" y="1200"/>
                <a:ext cx="97" cy="1104"/>
              </a:xfrm>
              <a:custGeom>
                <a:avLst/>
                <a:gdLst>
                  <a:gd name="T0" fmla="*/ 0 w 97"/>
                  <a:gd name="T1" fmla="*/ 1103 h 1104"/>
                  <a:gd name="T2" fmla="*/ 96 w 97"/>
                  <a:gd name="T3" fmla="*/ 1103 h 1104"/>
                  <a:gd name="T4" fmla="*/ 96 w 97"/>
                  <a:gd name="T5" fmla="*/ 0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7" h="1104">
                    <a:moveTo>
                      <a:pt x="0" y="1103"/>
                    </a:moveTo>
                    <a:lnTo>
                      <a:pt x="96" y="1103"/>
                    </a:lnTo>
                    <a:lnTo>
                      <a:pt x="96" y="0"/>
                    </a:lnTo>
                  </a:path>
                </a:pathLst>
              </a:custGeom>
              <a:noFill/>
              <a:ln w="12700" cap="rnd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L"/>
              </a:p>
            </p:txBody>
          </p:sp>
          <p:sp>
            <p:nvSpPr>
              <p:cNvPr id="41998" name="Freeform 14">
                <a:extLst>
                  <a:ext uri="{FF2B5EF4-FFF2-40B4-BE49-F238E27FC236}">
                    <a16:creationId xmlns:a16="http://schemas.microsoft.com/office/drawing/2014/main" id="{A92377E1-E815-46ED-BE3C-B4CC693FA8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" y="1200"/>
                <a:ext cx="97" cy="1104"/>
              </a:xfrm>
              <a:custGeom>
                <a:avLst/>
                <a:gdLst>
                  <a:gd name="T0" fmla="*/ 0 w 97"/>
                  <a:gd name="T1" fmla="*/ 1103 h 1104"/>
                  <a:gd name="T2" fmla="*/ 0 w 97"/>
                  <a:gd name="T3" fmla="*/ 0 h 1104"/>
                  <a:gd name="T4" fmla="*/ 96 w 97"/>
                  <a:gd name="T5" fmla="*/ 0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7" h="1104">
                    <a:moveTo>
                      <a:pt x="0" y="1103"/>
                    </a:moveTo>
                    <a:lnTo>
                      <a:pt x="0" y="0"/>
                    </a:lnTo>
                    <a:lnTo>
                      <a:pt x="96" y="0"/>
                    </a:lnTo>
                  </a:path>
                </a:pathLst>
              </a:custGeom>
              <a:noFill/>
              <a:ln w="12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L"/>
              </a:p>
            </p:txBody>
          </p:sp>
        </p:grpSp>
      </p:grpSp>
      <p:sp>
        <p:nvSpPr>
          <p:cNvPr id="41999" name="Rectangle 15">
            <a:extLst>
              <a:ext uri="{FF2B5EF4-FFF2-40B4-BE49-F238E27FC236}">
                <a16:creationId xmlns:a16="http://schemas.microsoft.com/office/drawing/2014/main" id="{0C079ED1-295C-4085-98C6-A01ED4482CEA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836613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NL" noProof="0"/>
              <a:t>Click to edit Master title style</a:t>
            </a:r>
          </a:p>
        </p:txBody>
      </p:sp>
      <p:sp>
        <p:nvSpPr>
          <p:cNvPr id="42000" name="Rectangle 16">
            <a:extLst>
              <a:ext uri="{FF2B5EF4-FFF2-40B4-BE49-F238E27FC236}">
                <a16:creationId xmlns:a16="http://schemas.microsoft.com/office/drawing/2014/main" id="{3356554E-0A9C-40E3-AC90-AFE52C2C0742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038600"/>
            <a:ext cx="6400800" cy="1752600"/>
          </a:xfrm>
        </p:spPr>
        <p:txBody>
          <a:bodyPr anchor="ctr"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NL" noProof="0"/>
              <a:t>Click to edit Master subtitle style</a:t>
            </a:r>
          </a:p>
        </p:txBody>
      </p:sp>
      <p:sp>
        <p:nvSpPr>
          <p:cNvPr id="42001" name="Rectangle 17">
            <a:extLst>
              <a:ext uri="{FF2B5EF4-FFF2-40B4-BE49-F238E27FC236}">
                <a16:creationId xmlns:a16="http://schemas.microsoft.com/office/drawing/2014/main" id="{ADCF69AB-F560-4B7E-972B-8C70A70A7427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>
          <a:xfrm>
            <a:off x="381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42002" name="Rectangle 18">
            <a:extLst>
              <a:ext uri="{FF2B5EF4-FFF2-40B4-BE49-F238E27FC236}">
                <a16:creationId xmlns:a16="http://schemas.microsoft.com/office/drawing/2014/main" id="{81FC5E88-500F-4C4A-AFF5-BE510CFA9F2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42003" name="Rectangle 19">
            <a:extLst>
              <a:ext uri="{FF2B5EF4-FFF2-40B4-BE49-F238E27FC236}">
                <a16:creationId xmlns:a16="http://schemas.microsoft.com/office/drawing/2014/main" id="{0DEF090D-EE44-4F99-BD23-94B1F6D61E5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8BF2616-9988-4009-A362-D813C5050348}" type="slidenum">
              <a:rPr lang="en-US" altLang="en-NL"/>
              <a:pPr/>
              <a:t>‹#›</a:t>
            </a:fld>
            <a:endParaRPr lang="en-US" altLang="en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CE2B4-308B-49EC-A1CF-165639AF4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232C5-4403-4CC6-811F-414C2A2EC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7D898-B6BE-4CDF-8414-FF05BBF32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BE36A-537C-4272-B573-24F61CB03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3B916-360A-42BA-9618-59C878948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FD750-B2E2-41D2-B108-07971B5DE2FB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2519569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A5CE5-709D-481C-B398-80674E85F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56F2D-5AB4-478A-A2C7-571C853CC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3DA63-FA96-4171-8957-8447CC29E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B0556-7ADA-4D74-B88E-72DC99E40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61E07-519B-459F-AB8C-C82167789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89298A-4E6A-4C53-A86F-B2E6A3B0C580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52110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67E51-C098-455A-BB47-8597658FA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35315-9BDD-4AE8-8FA2-FBA1C46A4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52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E26422-87CF-42C6-AA58-6F8C8E4F3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0600" y="1752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0426A-B72D-4A7D-8EA0-3B76F2280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F221D-F416-4038-960C-87FE9A10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067F7E-4069-4D12-9860-D3313D0FA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14E58F-43DF-44CC-87D8-0C8744419EAC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1606181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98563-E589-433A-8FBB-D3EB14FB1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ACAD28-4049-43B7-8B6A-CAE0962B7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8FF5B-9E3B-4393-842F-A9B7E699DE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25F9D1-C89A-4B13-BC9D-3F503E41AC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9931E5-6CFB-458C-BE46-A0A75C276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B007B4-E311-411F-A56C-23401EA0F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232E6C-C2BB-4762-A8B0-05917C764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8BE53-C3FA-4C0C-B5DF-82F09854D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8B8BC-43BF-4644-94BC-BCB97440B756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627967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81F51-5F03-4DB2-AB00-A57DC97D2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23F694-A187-4F3B-ABFD-7008C57A5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FC4B1-9980-488B-9C7F-D0712C1BC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DB047-B46F-41DE-98CA-AD52A81EC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566619-72AB-4662-877D-1E2408D60BCB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516508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7987E0-04F0-48AA-9A33-34B15A672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342CA-E691-47CF-BE11-A3C2847FC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F365CA-B718-43B2-B39A-4D140967B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7C38AC-7029-4275-96D0-59D35435F1BB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149266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B41DB-693E-4FD2-B386-D23439285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835FD-EAE8-4EB0-9877-0498CD490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47346-CE90-4D85-8972-99569A97C0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BDFB6-AB4E-413A-8089-EAD46A959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7314F0-CB04-4683-8D06-83FEE3E57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C5142-888D-44DA-B8BE-91E3C9BF7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03CBB9-9CBA-4588-9243-4E21853B3263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1081858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DA4F0-45B7-4AC2-A5E0-FD913EF14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F639E9-68A4-4565-A928-49C5068FA5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D17E9-1435-414E-9615-78F88DCBC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9B451-E7AE-4520-8AE8-466A78F0D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3B221-9D55-4AFB-86F0-25913554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0B3167-D605-4A58-9BA1-CC5141DEF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349F91-0891-420E-A324-81F1B7D82FD9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1385393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A42A3-08F7-4307-84E4-08B46B245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E2AF1C-D740-434D-A261-78AF42DEF9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C88A0-5226-499D-BD70-B0880E6CD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C4B5A-1CF5-4440-8AE9-D572A0C10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57D35-802C-4071-81E4-016E3CEE2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53EE4F-6E56-408E-AF50-10B8CCEBEFF5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1332356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25F370-5F54-4D71-B21E-7A46A48C5E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7500" y="342900"/>
            <a:ext cx="1943100" cy="552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BA27E6-C709-4E0E-A2E4-9E97B5C9B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42900"/>
            <a:ext cx="5676900" cy="552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A55BB-DD40-4E27-8990-BA1BB128C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95448-1506-44F2-A3DE-F27F63EB2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5B27A-ACC3-490A-824D-56A36AB8E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65C7A8-5257-45D7-9307-4180138FAFE9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2833822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99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>
            <a:extLst>
              <a:ext uri="{FF2B5EF4-FFF2-40B4-BE49-F238E27FC236}">
                <a16:creationId xmlns:a16="http://schemas.microsoft.com/office/drawing/2014/main" id="{C602BF90-8B07-4314-84D8-AA0F501092AF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304800"/>
            <a:ext cx="8383588" cy="6022975"/>
            <a:chOff x="240" y="192"/>
            <a:chExt cx="5281" cy="3794"/>
          </a:xfrm>
        </p:grpSpPr>
        <p:grpSp>
          <p:nvGrpSpPr>
            <p:cNvPr id="40963" name="Group 3">
              <a:extLst>
                <a:ext uri="{FF2B5EF4-FFF2-40B4-BE49-F238E27FC236}">
                  <a16:creationId xmlns:a16="http://schemas.microsoft.com/office/drawing/2014/main" id="{3ACF20C3-6584-4887-8DC5-18F291B870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1008"/>
              <a:ext cx="5281" cy="2978"/>
              <a:chOff x="240" y="1008"/>
              <a:chExt cx="5281" cy="2978"/>
            </a:xfrm>
          </p:grpSpPr>
          <p:sp>
            <p:nvSpPr>
              <p:cNvPr id="40964" name="Rectangle 4">
                <a:extLst>
                  <a:ext uri="{FF2B5EF4-FFF2-40B4-BE49-F238E27FC236}">
                    <a16:creationId xmlns:a16="http://schemas.microsoft.com/office/drawing/2014/main" id="{4D422322-B579-4025-B2D5-740C9506D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" y="1010"/>
                <a:ext cx="5269" cy="2976"/>
              </a:xfrm>
              <a:prstGeom prst="rect">
                <a:avLst/>
              </a:prstGeom>
              <a:solidFill>
                <a:srgbClr val="EAEAEA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L"/>
              </a:p>
            </p:txBody>
          </p:sp>
          <p:sp>
            <p:nvSpPr>
              <p:cNvPr id="40965" name="Freeform 5">
                <a:extLst>
                  <a:ext uri="{FF2B5EF4-FFF2-40B4-BE49-F238E27FC236}">
                    <a16:creationId xmlns:a16="http://schemas.microsoft.com/office/drawing/2014/main" id="{1755743E-B61B-4D07-8D17-B1F3334BF8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" y="1008"/>
                <a:ext cx="5269" cy="2977"/>
              </a:xfrm>
              <a:custGeom>
                <a:avLst/>
                <a:gdLst>
                  <a:gd name="T0" fmla="*/ 5268 w 5269"/>
                  <a:gd name="T1" fmla="*/ 0 h 2977"/>
                  <a:gd name="T2" fmla="*/ 0 w 5269"/>
                  <a:gd name="T3" fmla="*/ 0 h 2977"/>
                  <a:gd name="T4" fmla="*/ 0 w 5269"/>
                  <a:gd name="T5" fmla="*/ 2976 h 29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69" h="2977">
                    <a:moveTo>
                      <a:pt x="5268" y="0"/>
                    </a:moveTo>
                    <a:lnTo>
                      <a:pt x="0" y="0"/>
                    </a:lnTo>
                    <a:lnTo>
                      <a:pt x="0" y="2976"/>
                    </a:lnTo>
                  </a:path>
                </a:pathLst>
              </a:custGeom>
              <a:noFill/>
              <a:ln w="12700" cap="rnd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L"/>
              </a:p>
            </p:txBody>
          </p:sp>
          <p:sp>
            <p:nvSpPr>
              <p:cNvPr id="40966" name="Freeform 6">
                <a:extLst>
                  <a:ext uri="{FF2B5EF4-FFF2-40B4-BE49-F238E27FC236}">
                    <a16:creationId xmlns:a16="http://schemas.microsoft.com/office/drawing/2014/main" id="{B9CD7B84-B2A3-41C8-8EC6-974C0F2E0D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" y="1008"/>
                <a:ext cx="5269" cy="2977"/>
              </a:xfrm>
              <a:custGeom>
                <a:avLst/>
                <a:gdLst>
                  <a:gd name="T0" fmla="*/ 5268 w 5269"/>
                  <a:gd name="T1" fmla="*/ 0 h 2977"/>
                  <a:gd name="T2" fmla="*/ 5268 w 5269"/>
                  <a:gd name="T3" fmla="*/ 2976 h 2977"/>
                  <a:gd name="T4" fmla="*/ 0 w 5269"/>
                  <a:gd name="T5" fmla="*/ 2976 h 29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69" h="2977">
                    <a:moveTo>
                      <a:pt x="5268" y="0"/>
                    </a:moveTo>
                    <a:lnTo>
                      <a:pt x="5268" y="2976"/>
                    </a:lnTo>
                    <a:lnTo>
                      <a:pt x="0" y="2976"/>
                    </a:lnTo>
                  </a:path>
                </a:pathLst>
              </a:custGeom>
              <a:noFill/>
              <a:ln w="12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L"/>
              </a:p>
            </p:txBody>
          </p:sp>
        </p:grpSp>
        <p:grpSp>
          <p:nvGrpSpPr>
            <p:cNvPr id="40967" name="Group 7">
              <a:extLst>
                <a:ext uri="{FF2B5EF4-FFF2-40B4-BE49-F238E27FC236}">
                  <a16:creationId xmlns:a16="http://schemas.microsoft.com/office/drawing/2014/main" id="{5C35489C-D1B3-470F-9E2C-AFE547A9D7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103"/>
              <a:ext cx="97" cy="2785"/>
              <a:chOff x="336" y="1103"/>
              <a:chExt cx="97" cy="2785"/>
            </a:xfrm>
          </p:grpSpPr>
          <p:sp useBgFill="1">
            <p:nvSpPr>
              <p:cNvPr id="40968" name="Rectangle 8">
                <a:extLst>
                  <a:ext uri="{FF2B5EF4-FFF2-40B4-BE49-F238E27FC236}">
                    <a16:creationId xmlns:a16="http://schemas.microsoft.com/office/drawing/2014/main" id="{E014E99C-9516-43F4-8560-4D7D5E5909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" y="1104"/>
                <a:ext cx="96" cy="2784"/>
              </a:xfrm>
              <a:prstGeom prst="rect">
                <a:avLst/>
              </a:prstGeom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L"/>
              </a:p>
            </p:txBody>
          </p:sp>
          <p:sp>
            <p:nvSpPr>
              <p:cNvPr id="40969" name="Freeform 9">
                <a:extLst>
                  <a:ext uri="{FF2B5EF4-FFF2-40B4-BE49-F238E27FC236}">
                    <a16:creationId xmlns:a16="http://schemas.microsoft.com/office/drawing/2014/main" id="{B4792A1A-DD2D-4F8A-8966-05B9DCEBE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" y="1103"/>
                <a:ext cx="97" cy="2785"/>
              </a:xfrm>
              <a:custGeom>
                <a:avLst/>
                <a:gdLst>
                  <a:gd name="T0" fmla="*/ 0 w 97"/>
                  <a:gd name="T1" fmla="*/ 2784 h 2785"/>
                  <a:gd name="T2" fmla="*/ 96 w 97"/>
                  <a:gd name="T3" fmla="*/ 2784 h 2785"/>
                  <a:gd name="T4" fmla="*/ 96 w 97"/>
                  <a:gd name="T5" fmla="*/ 0 h 2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7" h="2785">
                    <a:moveTo>
                      <a:pt x="0" y="2784"/>
                    </a:moveTo>
                    <a:lnTo>
                      <a:pt x="96" y="2784"/>
                    </a:lnTo>
                    <a:lnTo>
                      <a:pt x="96" y="0"/>
                    </a:lnTo>
                  </a:path>
                </a:pathLst>
              </a:custGeom>
              <a:noFill/>
              <a:ln w="12700" cap="rnd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L"/>
              </a:p>
            </p:txBody>
          </p:sp>
          <p:sp>
            <p:nvSpPr>
              <p:cNvPr id="40970" name="Freeform 10">
                <a:extLst>
                  <a:ext uri="{FF2B5EF4-FFF2-40B4-BE49-F238E27FC236}">
                    <a16:creationId xmlns:a16="http://schemas.microsoft.com/office/drawing/2014/main" id="{1DD3895C-5A16-4571-BC24-5CB00099FE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" y="1103"/>
                <a:ext cx="97" cy="2785"/>
              </a:xfrm>
              <a:custGeom>
                <a:avLst/>
                <a:gdLst>
                  <a:gd name="T0" fmla="*/ 0 w 97"/>
                  <a:gd name="T1" fmla="*/ 2784 h 2785"/>
                  <a:gd name="T2" fmla="*/ 0 w 97"/>
                  <a:gd name="T3" fmla="*/ 0 h 2785"/>
                  <a:gd name="T4" fmla="*/ 96 w 97"/>
                  <a:gd name="T5" fmla="*/ 0 h 2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7" h="2785">
                    <a:moveTo>
                      <a:pt x="0" y="2784"/>
                    </a:moveTo>
                    <a:lnTo>
                      <a:pt x="0" y="0"/>
                    </a:lnTo>
                    <a:lnTo>
                      <a:pt x="96" y="0"/>
                    </a:lnTo>
                  </a:path>
                </a:pathLst>
              </a:custGeom>
              <a:noFill/>
              <a:ln w="12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L"/>
              </a:p>
            </p:txBody>
          </p:sp>
        </p:grpSp>
        <p:grpSp>
          <p:nvGrpSpPr>
            <p:cNvPr id="40971" name="Group 11">
              <a:extLst>
                <a:ext uri="{FF2B5EF4-FFF2-40B4-BE49-F238E27FC236}">
                  <a16:creationId xmlns:a16="http://schemas.microsoft.com/office/drawing/2014/main" id="{9138E856-791B-40BB-8947-284FDE36B9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192"/>
              <a:ext cx="193" cy="721"/>
              <a:chOff x="240" y="192"/>
              <a:chExt cx="193" cy="721"/>
            </a:xfrm>
          </p:grpSpPr>
          <p:sp>
            <p:nvSpPr>
              <p:cNvPr id="40972" name="Rectangle 12">
                <a:extLst>
                  <a:ext uri="{FF2B5EF4-FFF2-40B4-BE49-F238E27FC236}">
                    <a16:creationId xmlns:a16="http://schemas.microsoft.com/office/drawing/2014/main" id="{08D7D815-44DD-4887-90CC-650322FD01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" y="192"/>
                <a:ext cx="192" cy="720"/>
              </a:xfrm>
              <a:prstGeom prst="rect">
                <a:avLst/>
              </a:prstGeom>
              <a:solidFill>
                <a:srgbClr val="EAEAEA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L"/>
              </a:p>
            </p:txBody>
          </p:sp>
          <p:sp>
            <p:nvSpPr>
              <p:cNvPr id="40973" name="Freeform 13">
                <a:extLst>
                  <a:ext uri="{FF2B5EF4-FFF2-40B4-BE49-F238E27FC236}">
                    <a16:creationId xmlns:a16="http://schemas.microsoft.com/office/drawing/2014/main" id="{AA82DE7E-C306-46A8-8A73-3430C8DD29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" y="192"/>
                <a:ext cx="193" cy="721"/>
              </a:xfrm>
              <a:custGeom>
                <a:avLst/>
                <a:gdLst>
                  <a:gd name="T0" fmla="*/ 192 w 193"/>
                  <a:gd name="T1" fmla="*/ 0 h 721"/>
                  <a:gd name="T2" fmla="*/ 0 w 193"/>
                  <a:gd name="T3" fmla="*/ 0 h 721"/>
                  <a:gd name="T4" fmla="*/ 0 w 193"/>
                  <a:gd name="T5" fmla="*/ 72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" h="721">
                    <a:moveTo>
                      <a:pt x="192" y="0"/>
                    </a:moveTo>
                    <a:lnTo>
                      <a:pt x="0" y="0"/>
                    </a:lnTo>
                    <a:lnTo>
                      <a:pt x="0" y="720"/>
                    </a:lnTo>
                  </a:path>
                </a:pathLst>
              </a:custGeom>
              <a:noFill/>
              <a:ln w="12700" cap="rnd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L"/>
              </a:p>
            </p:txBody>
          </p:sp>
          <p:sp>
            <p:nvSpPr>
              <p:cNvPr id="40974" name="Freeform 14">
                <a:extLst>
                  <a:ext uri="{FF2B5EF4-FFF2-40B4-BE49-F238E27FC236}">
                    <a16:creationId xmlns:a16="http://schemas.microsoft.com/office/drawing/2014/main" id="{FE8BF2DB-41E1-453B-ABEF-70B439DA97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" y="192"/>
                <a:ext cx="193" cy="721"/>
              </a:xfrm>
              <a:custGeom>
                <a:avLst/>
                <a:gdLst>
                  <a:gd name="T0" fmla="*/ 192 w 193"/>
                  <a:gd name="T1" fmla="*/ 0 h 721"/>
                  <a:gd name="T2" fmla="*/ 192 w 193"/>
                  <a:gd name="T3" fmla="*/ 720 h 721"/>
                  <a:gd name="T4" fmla="*/ 0 w 193"/>
                  <a:gd name="T5" fmla="*/ 72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" h="721">
                    <a:moveTo>
                      <a:pt x="192" y="0"/>
                    </a:moveTo>
                    <a:lnTo>
                      <a:pt x="192" y="720"/>
                    </a:lnTo>
                    <a:lnTo>
                      <a:pt x="0" y="720"/>
                    </a:lnTo>
                  </a:path>
                </a:pathLst>
              </a:custGeom>
              <a:noFill/>
              <a:ln w="12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L"/>
              </a:p>
            </p:txBody>
          </p:sp>
        </p:grpSp>
      </p:grpSp>
      <p:sp>
        <p:nvSpPr>
          <p:cNvPr id="40975" name="Rectangle 15">
            <a:extLst>
              <a:ext uri="{FF2B5EF4-FFF2-40B4-BE49-F238E27FC236}">
                <a16:creationId xmlns:a16="http://schemas.microsoft.com/office/drawing/2014/main" id="{957A708B-6680-446F-B407-C12CAAB3D4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42900"/>
            <a:ext cx="77724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NL"/>
              <a:t>Click to edit Master title style</a:t>
            </a:r>
          </a:p>
        </p:txBody>
      </p:sp>
      <p:sp>
        <p:nvSpPr>
          <p:cNvPr id="40976" name="Rectangle 16">
            <a:extLst>
              <a:ext uri="{FF2B5EF4-FFF2-40B4-BE49-F238E27FC236}">
                <a16:creationId xmlns:a16="http://schemas.microsoft.com/office/drawing/2014/main" id="{8B2197CC-AE08-4966-B0D9-EFA3201FA5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7526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NL"/>
              <a:t>Click to edit Master text styles</a:t>
            </a:r>
          </a:p>
          <a:p>
            <a:pPr lvl="1"/>
            <a:r>
              <a:rPr lang="en-US" altLang="en-NL"/>
              <a:t>Second Level</a:t>
            </a:r>
          </a:p>
          <a:p>
            <a:pPr lvl="2"/>
            <a:r>
              <a:rPr lang="en-US" altLang="en-NL"/>
              <a:t>Third Level</a:t>
            </a:r>
          </a:p>
          <a:p>
            <a:pPr lvl="3"/>
            <a:r>
              <a:rPr lang="en-US" altLang="en-NL"/>
              <a:t>Fourth Level</a:t>
            </a:r>
          </a:p>
          <a:p>
            <a:pPr lvl="4"/>
            <a:r>
              <a:rPr lang="en-US" altLang="en-NL"/>
              <a:t>Fifth Level</a:t>
            </a:r>
          </a:p>
        </p:txBody>
      </p:sp>
      <p:sp>
        <p:nvSpPr>
          <p:cNvPr id="40977" name="Rectangle 17">
            <a:extLst>
              <a:ext uri="{FF2B5EF4-FFF2-40B4-BE49-F238E27FC236}">
                <a16:creationId xmlns:a16="http://schemas.microsoft.com/office/drawing/2014/main" id="{2219DC46-B301-424D-A8EF-A9065F3642A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3230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NL"/>
          </a:p>
        </p:txBody>
      </p:sp>
      <p:sp>
        <p:nvSpPr>
          <p:cNvPr id="40978" name="Rectangle 18">
            <a:extLst>
              <a:ext uri="{FF2B5EF4-FFF2-40B4-BE49-F238E27FC236}">
                <a16:creationId xmlns:a16="http://schemas.microsoft.com/office/drawing/2014/main" id="{BFC97710-1385-4CD8-B754-8E5918021F0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301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NL"/>
          </a:p>
        </p:txBody>
      </p:sp>
      <p:sp>
        <p:nvSpPr>
          <p:cNvPr id="40979" name="Rectangle 19">
            <a:extLst>
              <a:ext uri="{FF2B5EF4-FFF2-40B4-BE49-F238E27FC236}">
                <a16:creationId xmlns:a16="http://schemas.microsoft.com/office/drawing/2014/main" id="{58446F77-786C-463E-BFC5-46BE7A37DF3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3230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4FAC592-416F-4A99-931E-F63727A4224B}" type="slidenum">
              <a:rPr lang="en-US" altLang="en-NL"/>
              <a:pPr/>
              <a:t>‹#›</a:t>
            </a:fld>
            <a:endParaRPr lang="en-US" alt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Monotype Sorts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Monotype Sorts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D2055AEA-BF8C-4E11-AD21-4DA209B565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7772400" cy="1752600"/>
          </a:xfrm>
        </p:spPr>
        <p:txBody>
          <a:bodyPr/>
          <a:lstStyle/>
          <a:p>
            <a:pPr algn="ctr">
              <a:buFont typeface="Monotype Sorts" pitchFamily="2" charset="2"/>
              <a:buNone/>
            </a:pPr>
            <a:r>
              <a:rPr lang="en-US" altLang="en-NL" sz="9600" b="1">
                <a:effectLst>
                  <a:outerShdw blurRad="38100" dist="38100" dir="2700000" algn="tl">
                    <a:srgbClr val="C0C0C0"/>
                  </a:outerShdw>
                </a:effectLst>
              </a:rPr>
              <a:t>GIN</a:t>
            </a:r>
            <a:endParaRPr lang="en-US" altLang="en-NL"/>
          </a:p>
        </p:txBody>
      </p:sp>
    </p:spTree>
  </p:cSld>
  <p:clrMapOvr>
    <a:masterClrMapping/>
  </p:clrMapOvr>
  <p:transition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88253EE-754D-4F3C-A593-F2115E8FF9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838200"/>
          </a:xfrm>
          <a:noFill/>
          <a:ln/>
        </p:spPr>
        <p:txBody>
          <a:bodyPr/>
          <a:lstStyle/>
          <a:p>
            <a:pPr algn="ctr"/>
            <a:r>
              <a:rPr lang="en-US" altLang="en-NL" b="1">
                <a:effectLst>
                  <a:outerShdw blurRad="38100" dist="38100" dir="2700000" algn="tl">
                    <a:srgbClr val="C0C0C0"/>
                  </a:outerShdw>
                </a:effectLst>
                <a:latin typeface="Brush Script MT" panose="03060802040406070304" pitchFamily="66" charset="0"/>
              </a:rPr>
              <a:t>GIN</a:t>
            </a:r>
            <a:endParaRPr lang="en-US" altLang="en-NL" b="1" i="1">
              <a:latin typeface="Brush Script MT" panose="03060802040406070304" pitchFamily="66" charset="0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8E8B27A-0695-40E3-AA8F-A96116DDC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686800" cy="6018213"/>
          </a:xfrm>
          <a:noFill/>
          <a:ln/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altLang="en-NL"/>
              <a:t>Gin first reached England in the 16th century through the English soldiers.</a:t>
            </a:r>
          </a:p>
          <a:p>
            <a:pPr algn="just">
              <a:lnSpc>
                <a:spcPct val="90000"/>
              </a:lnSpc>
            </a:pPr>
            <a:endParaRPr lang="en-US" altLang="en-NL"/>
          </a:p>
          <a:p>
            <a:pPr algn="just">
              <a:lnSpc>
                <a:spcPct val="90000"/>
              </a:lnSpc>
            </a:pPr>
            <a:r>
              <a:rPr lang="en-US" altLang="en-NL"/>
              <a:t>Geniever		Ginever		 Gin</a:t>
            </a:r>
          </a:p>
          <a:p>
            <a:pPr algn="just">
              <a:lnSpc>
                <a:spcPct val="90000"/>
              </a:lnSpc>
            </a:pPr>
            <a:endParaRPr lang="en-US" altLang="en-NL"/>
          </a:p>
          <a:p>
            <a:pPr algn="just">
              <a:lnSpc>
                <a:spcPct val="90000"/>
              </a:lnSpc>
            </a:pPr>
            <a:r>
              <a:rPr lang="en-US" altLang="en-NL"/>
              <a:t>Gin reached the ports of Bristol, Plymouth, Portsmouth and then to other big cities.</a:t>
            </a:r>
          </a:p>
          <a:p>
            <a:pPr algn="just">
              <a:lnSpc>
                <a:spcPct val="90000"/>
              </a:lnSpc>
            </a:pPr>
            <a:endParaRPr lang="en-US" altLang="en-NL"/>
          </a:p>
          <a:p>
            <a:pPr algn="just">
              <a:lnSpc>
                <a:spcPct val="90000"/>
              </a:lnSpc>
            </a:pPr>
            <a:r>
              <a:rPr lang="en-US" altLang="en-NL"/>
              <a:t>By the first decade of 17th century, it was challenging the sales of Rum &amp; Brandy.</a:t>
            </a:r>
          </a:p>
          <a:p>
            <a:pPr algn="just">
              <a:lnSpc>
                <a:spcPct val="90000"/>
              </a:lnSpc>
            </a:pPr>
            <a:endParaRPr lang="en-US" altLang="en-NL"/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NL" sz="2400"/>
              <a:t>		</a:t>
            </a:r>
          </a:p>
        </p:txBody>
      </p:sp>
      <p:sp>
        <p:nvSpPr>
          <p:cNvPr id="8196" name="AutoShape 4">
            <a:extLst>
              <a:ext uri="{FF2B5EF4-FFF2-40B4-BE49-F238E27FC236}">
                <a16:creationId xmlns:a16="http://schemas.microsoft.com/office/drawing/2014/main" id="{7D0D340B-0733-4275-AE09-E99BF3E80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438400"/>
            <a:ext cx="736600" cy="431800"/>
          </a:xfrm>
          <a:prstGeom prst="rightArrow">
            <a:avLst>
              <a:gd name="adj1" fmla="val 50000"/>
              <a:gd name="adj2" fmla="val 85302"/>
            </a:avLst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8197" name="AutoShape 5">
            <a:extLst>
              <a:ext uri="{FF2B5EF4-FFF2-40B4-BE49-F238E27FC236}">
                <a16:creationId xmlns:a16="http://schemas.microsoft.com/office/drawing/2014/main" id="{4E10C86C-3400-4B98-8FBC-E609FB48C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438400"/>
            <a:ext cx="1193800" cy="431800"/>
          </a:xfrm>
          <a:prstGeom prst="rightArrow">
            <a:avLst>
              <a:gd name="adj1" fmla="val 50000"/>
              <a:gd name="adj2" fmla="val 138248"/>
            </a:avLst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050">
            <a:extLst>
              <a:ext uri="{FF2B5EF4-FFF2-40B4-BE49-F238E27FC236}">
                <a16:creationId xmlns:a16="http://schemas.microsoft.com/office/drawing/2014/main" id="{C649AFDB-AF31-4BCD-ACBA-96E01E5658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838200"/>
          </a:xfrm>
          <a:noFill/>
          <a:ln/>
        </p:spPr>
        <p:txBody>
          <a:bodyPr/>
          <a:lstStyle/>
          <a:p>
            <a:pPr algn="ctr"/>
            <a:r>
              <a:rPr lang="en-US" altLang="en-NL" b="1">
                <a:effectLst>
                  <a:outerShdw blurRad="38100" dist="38100" dir="2700000" algn="tl">
                    <a:srgbClr val="C0C0C0"/>
                  </a:outerShdw>
                </a:effectLst>
                <a:latin typeface="Brush Script MT" panose="03060802040406070304" pitchFamily="66" charset="0"/>
              </a:rPr>
              <a:t>GIN</a:t>
            </a:r>
            <a:endParaRPr lang="en-US" altLang="en-NL" b="1" i="1">
              <a:latin typeface="Brush Script MT" panose="03060802040406070304" pitchFamily="66" charset="0"/>
            </a:endParaRPr>
          </a:p>
        </p:txBody>
      </p:sp>
      <p:sp>
        <p:nvSpPr>
          <p:cNvPr id="32771" name="Rectangle 2051">
            <a:extLst>
              <a:ext uri="{FF2B5EF4-FFF2-40B4-BE49-F238E27FC236}">
                <a16:creationId xmlns:a16="http://schemas.microsoft.com/office/drawing/2014/main" id="{A95DA86A-CB19-41A7-AE75-24803BAC40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686800" cy="5942013"/>
          </a:xfrm>
          <a:noFill/>
          <a:ln/>
        </p:spPr>
        <p:txBody>
          <a:bodyPr/>
          <a:lstStyle/>
          <a:p>
            <a:pPr algn="just"/>
            <a:r>
              <a:rPr lang="en-US" altLang="en-NL"/>
              <a:t>Gin consumption</a:t>
            </a:r>
          </a:p>
          <a:p>
            <a:pPr algn="just">
              <a:buFont typeface="Monotype Sorts" pitchFamily="2" charset="2"/>
              <a:buNone/>
            </a:pPr>
            <a:r>
              <a:rPr lang="en-US" altLang="en-NL"/>
              <a:t>		1690			5,00,000 gallons</a:t>
            </a:r>
          </a:p>
          <a:p>
            <a:pPr algn="just">
              <a:buFont typeface="Monotype Sorts" pitchFamily="2" charset="2"/>
              <a:buNone/>
            </a:pPr>
            <a:r>
              <a:rPr lang="en-US" altLang="en-NL"/>
              <a:t>		1727			5,000,000 gallons</a:t>
            </a:r>
          </a:p>
          <a:p>
            <a:pPr algn="just">
              <a:buFont typeface="Monotype Sorts" pitchFamily="2" charset="2"/>
              <a:buNone/>
            </a:pPr>
            <a:r>
              <a:rPr lang="en-US" altLang="en-NL"/>
              <a:t>		1733			11,000,000 gallons</a:t>
            </a:r>
          </a:p>
          <a:p>
            <a:pPr algn="just">
              <a:buFont typeface="Monotype Sorts" pitchFamily="2" charset="2"/>
              <a:buNone/>
            </a:pPr>
            <a:endParaRPr lang="en-US" altLang="en-NL"/>
          </a:p>
          <a:p>
            <a:pPr algn="just"/>
            <a:r>
              <a:rPr lang="en-US" altLang="en-NL"/>
              <a:t>In 1736 parliament passed first of the Gin Acts, to reduce the number of gin shops and to make it expensive for the working class. </a:t>
            </a:r>
          </a:p>
          <a:p>
            <a:pPr algn="just">
              <a:buFont typeface="Monotype Sorts" pitchFamily="2" charset="2"/>
              <a:buNone/>
            </a:pPr>
            <a:endParaRPr lang="en-US" altLang="en-NL"/>
          </a:p>
        </p:txBody>
      </p:sp>
      <p:sp>
        <p:nvSpPr>
          <p:cNvPr id="32774" name="AutoShape 2054">
            <a:extLst>
              <a:ext uri="{FF2B5EF4-FFF2-40B4-BE49-F238E27FC236}">
                <a16:creationId xmlns:a16="http://schemas.microsoft.com/office/drawing/2014/main" id="{BAECA719-3B38-4038-B5D6-DD634E652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600200"/>
            <a:ext cx="6121400" cy="1600200"/>
          </a:xfrm>
          <a:prstGeom prst="roundRect">
            <a:avLst>
              <a:gd name="adj" fmla="val 12495"/>
            </a:avLst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5C6E670-2D61-48E8-B688-66B5DA4C31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772400" cy="6324600"/>
          </a:xfrm>
          <a:noFill/>
          <a:ln/>
        </p:spPr>
        <p:txBody>
          <a:bodyPr/>
          <a:lstStyle/>
          <a:p>
            <a:pPr algn="just"/>
            <a:endParaRPr lang="en-US" altLang="en-NL" sz="2800" b="1" i="1"/>
          </a:p>
          <a:p>
            <a:pPr algn="just"/>
            <a:r>
              <a:rPr lang="en-US" altLang="en-NL" b="1" i="1"/>
              <a:t>1736 Gin act</a:t>
            </a:r>
          </a:p>
          <a:p>
            <a:pPr lvl="1" algn="just"/>
            <a:r>
              <a:rPr lang="en-US" altLang="en-NL" sz="3200" b="1" i="1"/>
              <a:t>Forbade selling of gin in quantities under 2 gallons.</a:t>
            </a:r>
          </a:p>
          <a:p>
            <a:pPr lvl="1" algn="just"/>
            <a:r>
              <a:rPr lang="en-US" altLang="en-NL" sz="3200" b="1" i="1"/>
              <a:t>Introduced 50 pound license to sell spirits.</a:t>
            </a:r>
          </a:p>
          <a:p>
            <a:pPr lvl="1" algn="just"/>
            <a:r>
              <a:rPr lang="en-US" altLang="en-NL" sz="3200" b="1" i="1"/>
              <a:t>Put a tax of 1 pound per gallon of gin</a:t>
            </a:r>
            <a:r>
              <a:rPr lang="en-US" altLang="en-NL" sz="3200"/>
              <a:t>.</a:t>
            </a:r>
          </a:p>
          <a:p>
            <a:pPr lvl="1" algn="just"/>
            <a:endParaRPr lang="en-US" altLang="en-NL" sz="3200"/>
          </a:p>
          <a:p>
            <a:pPr algn="just"/>
            <a:r>
              <a:rPr lang="en-US" altLang="en-NL"/>
              <a:t>The act was repelled in 1743, by the production had soared to 20,000,000 gallons.</a:t>
            </a:r>
          </a:p>
          <a:p>
            <a:pPr algn="just"/>
            <a:endParaRPr lang="en-US" altLang="en-NL" b="1" i="1"/>
          </a:p>
          <a:p>
            <a:pPr>
              <a:buFont typeface="Monotype Sorts" pitchFamily="2" charset="2"/>
              <a:buNone/>
            </a:pPr>
            <a:endParaRPr lang="en-US" altLang="en-NL" sz="280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050">
            <a:extLst>
              <a:ext uri="{FF2B5EF4-FFF2-40B4-BE49-F238E27FC236}">
                <a16:creationId xmlns:a16="http://schemas.microsoft.com/office/drawing/2014/main" id="{DAE7537D-B370-41EE-8867-BE2EF74B83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772400" cy="6324600"/>
          </a:xfrm>
          <a:noFill/>
          <a:ln/>
        </p:spPr>
        <p:txBody>
          <a:bodyPr/>
          <a:lstStyle/>
          <a:p>
            <a:pPr algn="just"/>
            <a:endParaRPr lang="en-US" altLang="en-NL" sz="2800"/>
          </a:p>
          <a:p>
            <a:pPr algn="just"/>
            <a:endParaRPr lang="en-US" altLang="en-NL" sz="2800"/>
          </a:p>
          <a:p>
            <a:pPr algn="just"/>
            <a:r>
              <a:rPr lang="en-US" altLang="en-NL"/>
              <a:t>In 1751 parliament introduced another Gin Act in which reasonable taxes were levied and production of quality gin was encouraged. </a:t>
            </a:r>
          </a:p>
          <a:p>
            <a:pPr algn="just">
              <a:buFont typeface="Monotype Sorts" pitchFamily="2" charset="2"/>
              <a:buNone/>
            </a:pPr>
            <a:endParaRPr lang="en-US" altLang="en-NL"/>
          </a:p>
          <a:p>
            <a:pPr algn="just"/>
            <a:r>
              <a:rPr lang="en-US" altLang="en-NL"/>
              <a:t>To everyone in the 1850’s Gin still meant </a:t>
            </a:r>
            <a:r>
              <a:rPr lang="en-US" altLang="en-NL" b="1" i="1"/>
              <a:t>Holland</a:t>
            </a:r>
            <a:r>
              <a:rPr lang="en-US" altLang="en-NL"/>
              <a:t>, a pungent sweet distillation.</a:t>
            </a:r>
          </a:p>
          <a:p>
            <a:pPr algn="just">
              <a:buFont typeface="Monotype Sorts" pitchFamily="2" charset="2"/>
              <a:buNone/>
            </a:pPr>
            <a:endParaRPr lang="en-US" altLang="en-NL"/>
          </a:p>
          <a:p>
            <a:r>
              <a:rPr lang="en-US" altLang="en-NL"/>
              <a:t>Introduction of the </a:t>
            </a:r>
            <a:r>
              <a:rPr lang="en-US" altLang="en-NL" b="1" i="1"/>
              <a:t>Dry Gin.</a:t>
            </a:r>
          </a:p>
          <a:p>
            <a:pPr>
              <a:buFont typeface="Monotype Sorts" pitchFamily="2" charset="2"/>
              <a:buNone/>
            </a:pPr>
            <a:endParaRPr lang="en-US" altLang="en-NL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F53F279-8A92-404D-87DD-D864A06CC6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28600"/>
            <a:ext cx="8153400" cy="6477000"/>
          </a:xfrm>
          <a:noFill/>
          <a:ln/>
        </p:spPr>
        <p:txBody>
          <a:bodyPr/>
          <a:lstStyle/>
          <a:p>
            <a:pPr algn="ctr">
              <a:buFont typeface="Monotype Sorts" pitchFamily="2" charset="2"/>
              <a:buNone/>
            </a:pPr>
            <a:r>
              <a:rPr lang="en-US" altLang="en-NL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PRODUCTION OF GIN</a:t>
            </a:r>
            <a:endParaRPr lang="en-US" altLang="en-NL" sz="3600" b="1"/>
          </a:p>
          <a:p>
            <a:endParaRPr lang="en-US" altLang="en-NL" sz="2400"/>
          </a:p>
          <a:p>
            <a:r>
              <a:rPr lang="en-US" altLang="en-NL"/>
              <a:t>The first step is to produce a neutral spirit, usually done in a continuous still, either from maize or molasses.</a:t>
            </a:r>
          </a:p>
          <a:p>
            <a:endParaRPr lang="en-US" altLang="en-NL"/>
          </a:p>
          <a:p>
            <a:pPr>
              <a:buFont typeface="Monotype Sorts" pitchFamily="2" charset="2"/>
              <a:buNone/>
            </a:pPr>
            <a:endParaRPr lang="en-US" altLang="en-NL"/>
          </a:p>
          <a:p>
            <a:r>
              <a:rPr lang="en-US" altLang="en-NL"/>
              <a:t>The next stage is the infusion of the botanicals into the neutral spirit.</a:t>
            </a:r>
          </a:p>
          <a:p>
            <a:endParaRPr lang="en-US" altLang="en-NL" sz="240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2813320A-4C43-4EE1-9F3E-DFCE6DA25C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28600"/>
            <a:ext cx="8382000" cy="6477000"/>
          </a:xfrm>
          <a:noFill/>
          <a:ln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altLang="en-NL" sz="4400" b="1">
                <a:effectLst>
                  <a:outerShdw blurRad="38100" dist="38100" dir="2700000" algn="tl">
                    <a:srgbClr val="C0C0C0"/>
                  </a:outerShdw>
                </a:effectLst>
              </a:rPr>
              <a:t>PRODUCTION OF GIN</a:t>
            </a:r>
          </a:p>
          <a:p>
            <a:pPr marL="0" indent="0" algn="ctr">
              <a:buFont typeface="Monotype Sorts" pitchFamily="2" charset="2"/>
              <a:buNone/>
            </a:pPr>
            <a:endParaRPr lang="en-US" altLang="en-NL" sz="3600" b="1"/>
          </a:p>
          <a:p>
            <a:pPr marL="0" indent="0">
              <a:buFont typeface="Monotype Sorts" pitchFamily="2" charset="2"/>
              <a:buNone/>
            </a:pPr>
            <a:r>
              <a:rPr lang="en-US" altLang="en-NL"/>
              <a:t>All gins contain junipers. The ingredients could be:</a:t>
            </a:r>
          </a:p>
          <a:p>
            <a:pPr marL="476250" lvl="1" indent="0"/>
            <a:r>
              <a:rPr lang="en-US" altLang="en-NL" sz="3200"/>
              <a:t>Coriander</a:t>
            </a:r>
          </a:p>
          <a:p>
            <a:pPr marL="476250" lvl="1" indent="0"/>
            <a:r>
              <a:rPr lang="en-US" altLang="en-NL" sz="3200"/>
              <a:t>Angelica</a:t>
            </a:r>
          </a:p>
          <a:p>
            <a:pPr marL="476250" lvl="1" indent="0"/>
            <a:r>
              <a:rPr lang="en-US" altLang="en-NL" sz="3200"/>
              <a:t>Cassia bark</a:t>
            </a:r>
          </a:p>
          <a:p>
            <a:pPr marL="476250" lvl="1" indent="0"/>
            <a:r>
              <a:rPr lang="en-US" altLang="en-NL" sz="3200"/>
              <a:t>Orrice root</a:t>
            </a:r>
          </a:p>
          <a:p>
            <a:pPr marL="476250" lvl="1" indent="0"/>
            <a:r>
              <a:rPr lang="en-US" altLang="en-NL" sz="3200"/>
              <a:t>Calmus root</a:t>
            </a:r>
          </a:p>
          <a:p>
            <a:pPr marL="476250" lvl="1" indent="0"/>
            <a:r>
              <a:rPr lang="en-US" altLang="en-NL" sz="3200"/>
              <a:t>Orange or Lemon peel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050">
            <a:extLst>
              <a:ext uri="{FF2B5EF4-FFF2-40B4-BE49-F238E27FC236}">
                <a16:creationId xmlns:a16="http://schemas.microsoft.com/office/drawing/2014/main" id="{CB4A832D-716E-418A-9C65-6D52EF555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623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2051">
            <a:extLst>
              <a:ext uri="{FF2B5EF4-FFF2-40B4-BE49-F238E27FC236}">
                <a16:creationId xmlns:a16="http://schemas.microsoft.com/office/drawing/2014/main" id="{201EC277-8FC9-44BC-BDA2-831222B5C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988" y="0"/>
            <a:ext cx="3656012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2052">
            <a:extLst>
              <a:ext uri="{FF2B5EF4-FFF2-40B4-BE49-F238E27FC236}">
                <a16:creationId xmlns:a16="http://schemas.microsoft.com/office/drawing/2014/main" id="{03FE95DC-F24E-4E1E-B0CD-73F2202BD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505200"/>
            <a:ext cx="38100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7" name="Text Box 2053">
            <a:extLst>
              <a:ext uri="{FF2B5EF4-FFF2-40B4-BE49-F238E27FC236}">
                <a16:creationId xmlns:a16="http://schemas.microsoft.com/office/drawing/2014/main" id="{860E987A-6F85-4937-A7EA-E73988C51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962400"/>
            <a:ext cx="1652588" cy="57943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L" sz="3200"/>
              <a:t>Angelica</a:t>
            </a:r>
            <a:endParaRPr lang="en-US" altLang="en-NL"/>
          </a:p>
        </p:txBody>
      </p:sp>
      <p:sp>
        <p:nvSpPr>
          <p:cNvPr id="18438" name="Text Box 2054">
            <a:extLst>
              <a:ext uri="{FF2B5EF4-FFF2-40B4-BE49-F238E27FC236}">
                <a16:creationId xmlns:a16="http://schemas.microsoft.com/office/drawing/2014/main" id="{16D1CC1C-BB40-4B66-9DBC-E350F3F1F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5" y="3981450"/>
            <a:ext cx="2139950" cy="57943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L" sz="3200"/>
              <a:t>Cassia Bark</a:t>
            </a:r>
            <a:endParaRPr lang="en-US" altLang="en-NL"/>
          </a:p>
        </p:txBody>
      </p:sp>
      <p:sp>
        <p:nvSpPr>
          <p:cNvPr id="18440" name="Text Box 2056">
            <a:extLst>
              <a:ext uri="{FF2B5EF4-FFF2-40B4-BE49-F238E27FC236}">
                <a16:creationId xmlns:a16="http://schemas.microsoft.com/office/drawing/2014/main" id="{95133312-1D80-407F-ACD7-A78860EF4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6278563"/>
            <a:ext cx="2657475" cy="5794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L" sz="3200"/>
              <a:t>Juniper Berries</a:t>
            </a:r>
            <a:endParaRPr lang="en-US" altLang="en-NL"/>
          </a:p>
        </p:txBody>
      </p:sp>
    </p:spTree>
  </p:cSld>
  <p:clrMapOvr>
    <a:masterClrMapping/>
  </p:clrMapOvr>
  <p:transition>
    <p:blinds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03F0391-B1E5-4C07-ADC7-43A8609B36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76200"/>
            <a:ext cx="8153400" cy="6019800"/>
          </a:xfrm>
          <a:noFill/>
          <a:ln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altLang="en-NL" sz="4400" b="1">
                <a:effectLst>
                  <a:outerShdw blurRad="38100" dist="38100" dir="2700000" algn="tl">
                    <a:srgbClr val="C0C0C0"/>
                  </a:outerShdw>
                </a:effectLst>
              </a:rPr>
              <a:t>METHOD OF FLAVOURING</a:t>
            </a:r>
            <a:endParaRPr lang="en-US" altLang="en-NL" sz="44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81000" lvl="2" indent="0" algn="just"/>
            <a:endParaRPr lang="en-US" altLang="en-NL" sz="3200" u="sng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81000" lvl="2" indent="0" algn="just">
              <a:buFont typeface="Monotype Sorts" pitchFamily="2" charset="2"/>
              <a:buNone/>
            </a:pPr>
            <a:endParaRPr lang="en-US" altLang="en-NL" sz="3200" u="sng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81000" lvl="2" indent="0" algn="just">
              <a:buFont typeface="Monotype Sorts" pitchFamily="2" charset="2"/>
              <a:buNone/>
            </a:pPr>
            <a:r>
              <a:rPr lang="en-US" altLang="en-NL" sz="32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Head Mix</a:t>
            </a:r>
          </a:p>
          <a:p>
            <a:pPr marL="381000" lvl="2" indent="0" algn="just">
              <a:buFont typeface="Monotype Sorts" pitchFamily="2" charset="2"/>
              <a:buNone/>
            </a:pPr>
            <a:r>
              <a:rPr lang="en-US" altLang="en-NL" sz="3200"/>
              <a:t>The traditional system wherein the botanicals is distilled with the spirit by enclosing the botanicals in a head ( mesh ) in the neck of the still. Eg Beefeater’s</a:t>
            </a:r>
          </a:p>
          <a:p>
            <a:pPr marL="381000" lvl="2" indent="0" algn="just">
              <a:lnSpc>
                <a:spcPct val="30000"/>
              </a:lnSpc>
              <a:buFont typeface="Monotype Sorts" pitchFamily="2" charset="2"/>
              <a:buNone/>
            </a:pPr>
            <a:endParaRPr lang="en-US" altLang="en-NL" sz="320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AC5FA659-E50A-467D-88B8-A2E1640D73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76200"/>
            <a:ext cx="8153400" cy="6019800"/>
          </a:xfrm>
          <a:noFill/>
          <a:ln/>
        </p:spPr>
        <p:txBody>
          <a:bodyPr/>
          <a:lstStyle/>
          <a:p>
            <a:pPr marL="0" indent="0"/>
            <a:endParaRPr lang="en-US" altLang="en-NL"/>
          </a:p>
          <a:p>
            <a:pPr marL="0" indent="0" algn="ctr">
              <a:buFont typeface="Monotype Sorts" pitchFamily="2" charset="2"/>
              <a:buNone/>
            </a:pPr>
            <a:r>
              <a:rPr lang="en-US" altLang="en-NL" sz="4400" b="1">
                <a:effectLst>
                  <a:outerShdw blurRad="38100" dist="38100" dir="2700000" algn="tl">
                    <a:srgbClr val="C0C0C0"/>
                  </a:outerShdw>
                </a:effectLst>
              </a:rPr>
              <a:t>METHOD OF FLAVOURING</a:t>
            </a:r>
            <a:endParaRPr lang="en-US" altLang="en-NL" sz="44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81000" lvl="2" indent="0" algn="just"/>
            <a:endParaRPr lang="en-US" altLang="en-NL"/>
          </a:p>
          <a:p>
            <a:pPr marL="381000" lvl="2" indent="0">
              <a:buFont typeface="Monotype Sorts" pitchFamily="2" charset="2"/>
              <a:buNone/>
            </a:pPr>
            <a:r>
              <a:rPr lang="en-US" altLang="en-NL" sz="32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Cold Mix</a:t>
            </a:r>
            <a:endParaRPr lang="en-US" altLang="en-NL" sz="3200" b="1"/>
          </a:p>
          <a:p>
            <a:pPr marL="381000" lvl="2" indent="0">
              <a:buFont typeface="Monotype Sorts" pitchFamily="2" charset="2"/>
              <a:buNone/>
            </a:pPr>
            <a:r>
              <a:rPr lang="en-US" altLang="en-NL" sz="3200"/>
              <a:t>The botanicals ( 2 kg for 100 liters of spirit) is soaked in the spirit, and then distilled in a pot still to give a strong flavour. Later diluted with unflavoured neutral spirit until the correct proportions of alcohol &amp; ingredients is achieved</a:t>
            </a:r>
            <a:r>
              <a:rPr lang="en-US" altLang="en-NL"/>
              <a:t>.</a:t>
            </a:r>
          </a:p>
          <a:p>
            <a:pPr marL="381000" lvl="2" indent="0"/>
            <a:endParaRPr lang="en-US" altLang="en-NL">
              <a:solidFill>
                <a:srgbClr val="FF99FF"/>
              </a:solidFill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>
            <a:extLst>
              <a:ext uri="{FF2B5EF4-FFF2-40B4-BE49-F238E27FC236}">
                <a16:creationId xmlns:a16="http://schemas.microsoft.com/office/drawing/2014/main" id="{79887D7F-FFDA-485E-A6CF-3D1BC20F2A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772400" cy="6096000"/>
          </a:xfrm>
        </p:spPr>
        <p:txBody>
          <a:bodyPr/>
          <a:lstStyle/>
          <a:p>
            <a:pPr algn="ctr">
              <a:buFont typeface="Monotype Sorts" pitchFamily="2" charset="2"/>
              <a:buNone/>
            </a:pPr>
            <a:r>
              <a:rPr lang="en-US" altLang="en-NL" b="1">
                <a:solidFill>
                  <a:srgbClr val="FF99FF"/>
                </a:solidFill>
              </a:rPr>
              <a:t>	</a:t>
            </a:r>
            <a:r>
              <a:rPr lang="en-US" altLang="en-NL" sz="4400" b="1">
                <a:effectLst>
                  <a:outerShdw blurRad="38100" dist="38100" dir="2700000" algn="tl">
                    <a:srgbClr val="C0C0C0"/>
                  </a:outerShdw>
                </a:effectLst>
              </a:rPr>
              <a:t>AGING</a:t>
            </a:r>
          </a:p>
          <a:p>
            <a:pPr>
              <a:lnSpc>
                <a:spcPct val="10000"/>
              </a:lnSpc>
              <a:buFont typeface="Monotype Sorts" pitchFamily="2" charset="2"/>
              <a:buNone/>
            </a:pPr>
            <a:endParaRPr lang="en-US" altLang="en-NL"/>
          </a:p>
          <a:p>
            <a:endParaRPr lang="en-US" altLang="en-NL"/>
          </a:p>
          <a:p>
            <a:pPr>
              <a:buFont typeface="Monotype Sorts" pitchFamily="2" charset="2"/>
              <a:buNone/>
            </a:pPr>
            <a:r>
              <a:rPr lang="en-US" altLang="en-NL"/>
              <a:t>Gin , being a rectified spirit does not require</a:t>
            </a:r>
          </a:p>
          <a:p>
            <a:pPr>
              <a:buFont typeface="Monotype Sorts" pitchFamily="2" charset="2"/>
              <a:buNone/>
            </a:pPr>
            <a:r>
              <a:rPr lang="en-US" altLang="en-NL"/>
              <a:t>to be aged / matured in wood either legally or</a:t>
            </a:r>
          </a:p>
          <a:p>
            <a:pPr>
              <a:buFont typeface="Monotype Sorts" pitchFamily="2" charset="2"/>
              <a:buNone/>
            </a:pPr>
            <a:r>
              <a:rPr lang="en-US" altLang="en-NL"/>
              <a:t>technically</a:t>
            </a:r>
            <a:r>
              <a:rPr lang="en-US" altLang="en-NL">
                <a:solidFill>
                  <a:schemeClr val="tx2"/>
                </a:solidFill>
              </a:rPr>
              <a:t>.</a:t>
            </a:r>
          </a:p>
        </p:txBody>
      </p:sp>
    </p:spTree>
  </p:cSld>
  <p:clrMapOvr>
    <a:masterClrMapping/>
  </p:clrMapOvr>
  <p:transition>
    <p:blinds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DE76AF2-DD15-4D0E-949D-6E242B9B3C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42900"/>
            <a:ext cx="7772400" cy="342900"/>
          </a:xfrm>
        </p:spPr>
        <p:txBody>
          <a:bodyPr/>
          <a:lstStyle/>
          <a:p>
            <a:pPr algn="ctr"/>
            <a:r>
              <a:rPr lang="en-US" altLang="en-NL" b="1">
                <a:effectLst>
                  <a:outerShdw blurRad="38100" dist="38100" dir="2700000" algn="tl">
                    <a:srgbClr val="C0C0C0"/>
                  </a:outerShdw>
                </a:effectLst>
              </a:rPr>
              <a:t>SOME BRANDS</a:t>
            </a:r>
            <a:endParaRPr lang="en-US" altLang="en-NL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6B074E1-FBBF-40F0-91EF-EC5749D596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458200" cy="5562600"/>
          </a:xfrm>
        </p:spPr>
        <p:txBody>
          <a:bodyPr/>
          <a:lstStyle/>
          <a:p>
            <a:r>
              <a:rPr lang="en-US" altLang="en-NL"/>
              <a:t>Gordon’s			Bols</a:t>
            </a:r>
          </a:p>
          <a:p>
            <a:r>
              <a:rPr lang="en-US" altLang="en-NL"/>
              <a:t>Gilbey’s				Locomotief</a:t>
            </a:r>
          </a:p>
          <a:p>
            <a:r>
              <a:rPr lang="en-US" altLang="en-NL"/>
              <a:t>Beefeaters			Bokma</a:t>
            </a:r>
          </a:p>
          <a:p>
            <a:r>
              <a:rPr lang="en-US" altLang="en-NL"/>
              <a:t>Tanqueray			Geens</a:t>
            </a:r>
          </a:p>
          <a:p>
            <a:r>
              <a:rPr lang="en-US" altLang="en-NL"/>
              <a:t>Nicholson			Claeryn</a:t>
            </a:r>
          </a:p>
          <a:p>
            <a:r>
              <a:rPr lang="en-US" altLang="en-NL"/>
              <a:t>Booth’s				Citroen</a:t>
            </a:r>
          </a:p>
          <a:p>
            <a:r>
              <a:rPr lang="en-US" altLang="en-NL"/>
              <a:t>White Satin			Hoppe</a:t>
            </a:r>
          </a:p>
          <a:p>
            <a:r>
              <a:rPr lang="en-US" altLang="en-NL"/>
              <a:t>House of Lords		 Bombay Sapphire </a:t>
            </a:r>
          </a:p>
          <a:p>
            <a:r>
              <a:rPr lang="en-US" altLang="en-NL"/>
              <a:t>Boodles</a:t>
            </a:r>
          </a:p>
          <a:p>
            <a:endParaRPr lang="en-US" altLang="en-NL"/>
          </a:p>
        </p:txBody>
      </p:sp>
    </p:spTree>
  </p:cSld>
  <p:clrMapOvr>
    <a:masterClrMapping/>
  </p:clrMapOvr>
  <p:transition>
    <p:blinds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EB963D8E-3F95-4308-B7EB-C17F05564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57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>
            <a:extLst>
              <a:ext uri="{FF2B5EF4-FFF2-40B4-BE49-F238E27FC236}">
                <a16:creationId xmlns:a16="http://schemas.microsoft.com/office/drawing/2014/main" id="{B795D33C-5C5F-443F-BDF8-243F6512E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33400"/>
            <a:ext cx="15240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>
            <a:extLst>
              <a:ext uri="{FF2B5EF4-FFF2-40B4-BE49-F238E27FC236}">
                <a16:creationId xmlns:a16="http://schemas.microsoft.com/office/drawing/2014/main" id="{EAC692E0-681B-4FE7-A31F-7AE38C8DA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988" y="0"/>
            <a:ext cx="16938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>
            <a:extLst>
              <a:ext uri="{FF2B5EF4-FFF2-40B4-BE49-F238E27FC236}">
                <a16:creationId xmlns:a16="http://schemas.microsoft.com/office/drawing/2014/main" id="{51232237-A6FF-48C3-9151-8B6793DC9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609600"/>
            <a:ext cx="1417638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3" name="Picture 7">
            <a:extLst>
              <a:ext uri="{FF2B5EF4-FFF2-40B4-BE49-F238E27FC236}">
                <a16:creationId xmlns:a16="http://schemas.microsoft.com/office/drawing/2014/main" id="{BB9DA4E7-38DF-45F7-9FD4-1E49965C6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990600"/>
            <a:ext cx="1828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blinds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C9311D0C-42AC-4C83-BADA-B77F88D21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2197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>
            <a:extLst>
              <a:ext uri="{FF2B5EF4-FFF2-40B4-BE49-F238E27FC236}">
                <a16:creationId xmlns:a16="http://schemas.microsoft.com/office/drawing/2014/main" id="{CCC00DA0-74A5-4CA4-B30B-3E06C4D77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0"/>
            <a:ext cx="2346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>
            <a:extLst>
              <a:ext uri="{FF2B5EF4-FFF2-40B4-BE49-F238E27FC236}">
                <a16:creationId xmlns:a16="http://schemas.microsoft.com/office/drawing/2014/main" id="{E896BFD9-EA84-4915-99A3-B04C2A629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0"/>
            <a:ext cx="3886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blinds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4017DCA-C62F-47D9-A288-C459D60725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42900"/>
            <a:ext cx="7772400" cy="690563"/>
          </a:xfrm>
        </p:spPr>
        <p:txBody>
          <a:bodyPr/>
          <a:lstStyle/>
          <a:p>
            <a:pPr algn="ctr"/>
            <a:r>
              <a:rPr lang="en-US" altLang="en-NL" b="1">
                <a:effectLst>
                  <a:outerShdw blurRad="38100" dist="38100" dir="2700000" algn="tl">
                    <a:srgbClr val="C0C0C0"/>
                  </a:outerShdw>
                </a:effectLst>
              </a:rPr>
              <a:t>PLYMOUTH GIN</a:t>
            </a:r>
            <a:endParaRPr lang="en-US" altLang="en-NL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FBF9948-8F1F-48D3-BF7E-2B8CDCFE38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410200"/>
          </a:xfrm>
        </p:spPr>
        <p:txBody>
          <a:bodyPr/>
          <a:lstStyle/>
          <a:p>
            <a:pPr algn="just">
              <a:buFont typeface="Monotype Sorts" pitchFamily="2" charset="2"/>
              <a:buNone/>
            </a:pPr>
            <a:endParaRPr lang="en-US" altLang="en-NL"/>
          </a:p>
          <a:p>
            <a:pPr algn="just"/>
            <a:r>
              <a:rPr lang="en-US" altLang="en-NL"/>
              <a:t>Historically associated with the Royal Navy</a:t>
            </a:r>
          </a:p>
          <a:p>
            <a:pPr algn="just"/>
            <a:endParaRPr lang="en-US" altLang="en-NL"/>
          </a:p>
          <a:p>
            <a:pPr algn="just"/>
            <a:r>
              <a:rPr lang="en-US" altLang="en-NL"/>
              <a:t>Has an advantage for the distillers - the softness of the water.</a:t>
            </a:r>
          </a:p>
          <a:p>
            <a:pPr algn="just"/>
            <a:endParaRPr lang="en-US" altLang="en-NL"/>
          </a:p>
          <a:p>
            <a:pPr algn="just"/>
            <a:r>
              <a:rPr lang="en-US" altLang="en-NL"/>
              <a:t>The first major distillery was operated by the Coates family in 1793, which operates even today.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D7F99EF6-20DD-4F1B-9EAB-6AEC74DF6B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42900"/>
            <a:ext cx="7772400" cy="690563"/>
          </a:xfrm>
        </p:spPr>
        <p:txBody>
          <a:bodyPr/>
          <a:lstStyle/>
          <a:p>
            <a:pPr algn="ctr"/>
            <a:r>
              <a:rPr lang="en-US" altLang="en-NL" b="1">
                <a:effectLst>
                  <a:outerShdw blurRad="38100" dist="38100" dir="2700000" algn="tl">
                    <a:srgbClr val="C0C0C0"/>
                  </a:outerShdw>
                </a:effectLst>
              </a:rPr>
              <a:t>PLYMOUTH GIN</a:t>
            </a:r>
            <a:endParaRPr lang="en-US" altLang="en-NL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9C9A2D49-B91A-4ABF-9D09-E8032994CD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953000"/>
          </a:xfrm>
        </p:spPr>
        <p:txBody>
          <a:bodyPr/>
          <a:lstStyle/>
          <a:p>
            <a:pPr algn="just"/>
            <a:r>
              <a:rPr lang="en-US" altLang="en-NL"/>
              <a:t>Unlike London Gin, the Plymouth gin is diluted using water direct from the source, which adds to the smoothness &amp; softness of the gin.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>
            <a:extLst>
              <a:ext uri="{FF2B5EF4-FFF2-40B4-BE49-F238E27FC236}">
                <a16:creationId xmlns:a16="http://schemas.microsoft.com/office/drawing/2014/main" id="{8EBBFE96-670D-40FD-B50B-D514670A08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457200"/>
          <a:ext cx="7924800" cy="601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Photo Editor Photo" r:id="rId3" imgW="1752381" imgH="1400000" progId="MSPhotoEd.3">
                  <p:embed/>
                </p:oleObj>
              </mc:Choice>
              <mc:Fallback>
                <p:oleObj name="Photo Editor Photo" r:id="rId3" imgW="1752381" imgH="1400000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57200"/>
                        <a:ext cx="7924800" cy="601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blinds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>
            <a:extLst>
              <a:ext uri="{FF2B5EF4-FFF2-40B4-BE49-F238E27FC236}">
                <a16:creationId xmlns:a16="http://schemas.microsoft.com/office/drawing/2014/main" id="{A1849C02-5EF6-482B-BEAC-90B6735A39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1" name="Photo Editor Photo" r:id="rId3" imgW="1428949" imgH="2572109" progId="MSPhotoEd.3">
                  <p:embed/>
                </p:oleObj>
              </mc:Choice>
              <mc:Fallback>
                <p:oleObj name="Photo Editor Photo" r:id="rId3" imgW="1428949" imgH="2572109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blinds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B480B44-4D95-4169-A067-20F3CB4016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42900"/>
            <a:ext cx="7772400" cy="690563"/>
          </a:xfrm>
        </p:spPr>
        <p:txBody>
          <a:bodyPr/>
          <a:lstStyle/>
          <a:p>
            <a:pPr algn="ctr"/>
            <a:r>
              <a:rPr lang="en-US" altLang="en-NL" b="1"/>
              <a:t>FLAVOURED GIN</a:t>
            </a:r>
            <a:endParaRPr lang="en-US" altLang="en-NL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C96DC2D0-0C09-475E-ADE1-A500360BB1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334000"/>
          </a:xfrm>
        </p:spPr>
        <p:txBody>
          <a:bodyPr/>
          <a:lstStyle/>
          <a:p>
            <a:r>
              <a:rPr lang="en-US" altLang="en-NL" b="1"/>
              <a:t>Pimms No 1</a:t>
            </a:r>
            <a:r>
              <a:rPr lang="en-US" altLang="en-NL"/>
              <a:t> - Gin, compounded with herbs &amp; essences. Recipe largely a secret.</a:t>
            </a:r>
          </a:p>
          <a:p>
            <a:r>
              <a:rPr lang="en-US" altLang="en-NL" b="1"/>
              <a:t>Old Tom</a:t>
            </a:r>
            <a:r>
              <a:rPr lang="en-US" altLang="en-NL"/>
              <a:t> - Gin sweetened with sugar syrup ( between 2 - 6 %)</a:t>
            </a:r>
          </a:p>
          <a:p>
            <a:r>
              <a:rPr lang="en-US" altLang="en-NL" b="1"/>
              <a:t>Sloe Gin</a:t>
            </a:r>
            <a:r>
              <a:rPr lang="en-US" altLang="en-NL"/>
              <a:t> - flavoured with Sloe berries.</a:t>
            </a:r>
          </a:p>
          <a:p>
            <a:pPr>
              <a:buFont typeface="Monotype Sorts" pitchFamily="2" charset="2"/>
              <a:buNone/>
            </a:pPr>
            <a:r>
              <a:rPr lang="en-US" altLang="en-NL"/>
              <a:t>	Other flavourings</a:t>
            </a:r>
          </a:p>
          <a:p>
            <a:r>
              <a:rPr lang="en-US" altLang="en-NL"/>
              <a:t>Lemon</a:t>
            </a:r>
          </a:p>
          <a:p>
            <a:r>
              <a:rPr lang="en-US" altLang="en-NL"/>
              <a:t>Orange</a:t>
            </a:r>
          </a:p>
          <a:p>
            <a:r>
              <a:rPr lang="en-US" altLang="en-NL"/>
              <a:t>Blackcurrants.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theme/theme1.xml><?xml version="1.0" encoding="utf-8"?>
<a:theme xmlns:a="http://schemas.openxmlformats.org/drawingml/2006/main" name="Professional">
  <a:themeElements>
    <a:clrScheme name="Professional 1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6600FF"/>
      </a:accent1>
      <a:accent2>
        <a:srgbClr val="CC00FF"/>
      </a:accent2>
      <a:accent3>
        <a:srgbClr val="FFFFFF"/>
      </a:accent3>
      <a:accent4>
        <a:srgbClr val="000000"/>
      </a:accent4>
      <a:accent5>
        <a:srgbClr val="B8AAFF"/>
      </a:accent5>
      <a:accent6>
        <a:srgbClr val="B900E7"/>
      </a:accent6>
      <a:hlink>
        <a:srgbClr val="00CC99"/>
      </a:hlink>
      <a:folHlink>
        <a:srgbClr val="0099CC"/>
      </a:folHlink>
    </a:clrScheme>
    <a:fontScheme name="Professiona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Professional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600FF"/>
        </a:accent1>
        <a:accent2>
          <a:srgbClr val="CC00FF"/>
        </a:accent2>
        <a:accent3>
          <a:srgbClr val="FFFFFF"/>
        </a:accent3>
        <a:accent4>
          <a:srgbClr val="000000"/>
        </a:accent4>
        <a:accent5>
          <a:srgbClr val="B8AAFF"/>
        </a:accent5>
        <a:accent6>
          <a:srgbClr val="B900E7"/>
        </a:accent6>
        <a:hlink>
          <a:srgbClr val="00CC99"/>
        </a:hlink>
        <a:folHlink>
          <a:srgbClr val="009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essional 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FF99CC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essional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essional 4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033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AAAD"/>
        </a:accent5>
        <a:accent6>
          <a:srgbClr val="B95C00"/>
        </a:accent6>
        <a:hlink>
          <a:srgbClr val="999933"/>
        </a:hlink>
        <a:folHlink>
          <a:srgbClr val="A5002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Designs\Professional.pot</Template>
  <TotalTime>471</TotalTime>
  <Words>549</Words>
  <Application>Microsoft Office PowerPoint</Application>
  <PresentationFormat>On-screen Show (4:3)</PresentationFormat>
  <Paragraphs>93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Times New Roman</vt:lpstr>
      <vt:lpstr>Monotype Sorts</vt:lpstr>
      <vt:lpstr>Brush Script MT</vt:lpstr>
      <vt:lpstr>Professional</vt:lpstr>
      <vt:lpstr>Microsoft Photo Editor 3.0 Photo</vt:lpstr>
      <vt:lpstr>PowerPoint Presentation</vt:lpstr>
      <vt:lpstr>GIN</vt:lpstr>
      <vt:lpstr>GIN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BRANDS</vt:lpstr>
      <vt:lpstr>PowerPoint Presentation</vt:lpstr>
      <vt:lpstr>PowerPoint Presentation</vt:lpstr>
      <vt:lpstr>PLYMOUTH GIN</vt:lpstr>
      <vt:lpstr>PLYMOUTH GIN</vt:lpstr>
      <vt:lpstr>PowerPoint Presentation</vt:lpstr>
      <vt:lpstr>PowerPoint Presentation</vt:lpstr>
      <vt:lpstr>FLAVOURED GIN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Menno</dc:creator>
  <cp:lastModifiedBy>Menno de Boer</cp:lastModifiedBy>
  <cp:revision>60</cp:revision>
  <dcterms:created xsi:type="dcterms:W3CDTF">1995-05-24T20:16:34Z</dcterms:created>
  <dcterms:modified xsi:type="dcterms:W3CDTF">2020-05-21T10:19:07Z</dcterms:modified>
</cp:coreProperties>
</file>